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1675"/>
  <p:notesSz cx="6858000" cy="12191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640080" y="1417320"/>
            <a:ext cx="73152" cy="2148840"/>
          </a:xfrm>
          <a:prstGeom prst="rect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hand.png" id="17" name="Google Shape;17;p3"/>
          <p:cNvPicPr preferRelativeResize="0"/>
          <p:nvPr/>
        </p:nvPicPr>
        <p:blipFill rotWithShape="1">
          <a:blip r:embed="rId4">
            <a:alphaModFix amt="16000"/>
          </a:blip>
          <a:srcRect b="0" l="0" r="0" t="0"/>
          <a:stretch/>
        </p:blipFill>
        <p:spPr>
          <a:xfrm>
            <a:off x="8686800" y="1828800"/>
            <a:ext cx="3108960" cy="310896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914400" y="1325880"/>
            <a:ext cx="768096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Hogyan ne fizess kétszer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az IT beszállítódnak?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914400" y="3001191"/>
            <a:ext cx="73152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A4FF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5 kérdés szerződés előtt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40080" y="4617720"/>
            <a:ext cx="73152" cy="1051560"/>
          </a:xfrm>
          <a:prstGeom prst="rect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914400" y="4526280"/>
            <a:ext cx="7315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Tatár Gábor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914400" y="493776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ITLine Kft. — ügyvezető, AI Agentic specialista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28 év szoftverfejlesztési tapasztalat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914400" y="598932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37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A6376"/>
                </a:solidFill>
                <a:latin typeface="Arial"/>
                <a:ea typeface="Arial"/>
                <a:cs typeface="Arial"/>
                <a:sym typeface="Arial"/>
              </a:rPr>
              <a:t>Kamarai Digitalizációs Nap — Szolnok, 2026. május 27.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640080" y="457200"/>
            <a:ext cx="5486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Ismerős mondatok?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640080" y="1417320"/>
            <a:ext cx="5440680" cy="658368"/>
          </a:xfrm>
          <a:prstGeom prst="roundRect">
            <a:avLst>
              <a:gd fmla="val 19444" name="adj"/>
            </a:avLst>
          </a:prstGeom>
          <a:solidFill>
            <a:srgbClr val="16203A">
              <a:alpha val="92156"/>
            </a:srgbClr>
          </a:solidFill>
          <a:ln cap="flat" cmpd="sng" w="12700">
            <a:solidFill>
              <a:srgbClr val="2B38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868680" y="1417320"/>
            <a:ext cx="50292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„Jaj, ezt nem így gondoltuk — át kell írni.”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640080" y="2258568"/>
            <a:ext cx="5440680" cy="658368"/>
          </a:xfrm>
          <a:prstGeom prst="roundRect">
            <a:avLst>
              <a:gd fmla="val 19444" name="adj"/>
            </a:avLst>
          </a:prstGeom>
          <a:solidFill>
            <a:srgbClr val="16203A">
              <a:alpha val="92156"/>
            </a:srgbClr>
          </a:solidFill>
          <a:ln cap="flat" cmpd="sng" w="12700">
            <a:solidFill>
              <a:srgbClr val="2B38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868680" y="2258568"/>
            <a:ext cx="50292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„Ez bonyolultabb lett, mint terveztük.”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640080" y="3099816"/>
            <a:ext cx="5440680" cy="658368"/>
          </a:xfrm>
          <a:prstGeom prst="roundRect">
            <a:avLst>
              <a:gd fmla="val 19444" name="adj"/>
            </a:avLst>
          </a:prstGeom>
          <a:solidFill>
            <a:srgbClr val="16203A">
              <a:alpha val="92156"/>
            </a:srgbClr>
          </a:solidFill>
          <a:ln cap="flat" cmpd="sng" w="12700">
            <a:solidFill>
              <a:srgbClr val="2B38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868680" y="3099816"/>
            <a:ext cx="50292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„Ahhoz hozzá kell nyúlni az alapokhoz.”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640080" y="4069080"/>
            <a:ext cx="5486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5C6B"/>
              </a:buClr>
              <a:buSzPts val="2300"/>
              <a:buFont typeface="Arial"/>
              <a:buNone/>
            </a:pPr>
            <a:r>
              <a:rPr b="1" lang="en-US" sz="2300">
                <a:solidFill>
                  <a:srgbClr val="EF5C6B"/>
                </a:solidFill>
              </a:rPr>
              <a:t>Vagyis</a:t>
            </a:r>
            <a:r>
              <a:rPr b="1" i="0" lang="en-US" sz="23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: te fizeted meg </a:t>
            </a:r>
            <a:r>
              <a:rPr b="1" lang="en-US" sz="2300">
                <a:solidFill>
                  <a:srgbClr val="EF5C6B"/>
                </a:solidFill>
              </a:rPr>
              <a:t>még egyszer</a:t>
            </a:r>
            <a:r>
              <a:rPr b="1" i="0" lang="en-US" sz="23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640080" y="5943600"/>
            <a:ext cx="5669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Az utolsó 2 évben több változott, mint az előző 20-ban.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6537960" y="914400"/>
            <a:ext cx="4983480" cy="4572000"/>
          </a:xfrm>
          <a:prstGeom prst="roundRect">
            <a:avLst>
              <a:gd fmla="val 2800" name="adj"/>
            </a:avLst>
          </a:prstGeom>
          <a:solidFill>
            <a:srgbClr val="121A2B">
              <a:alpha val="87843"/>
            </a:srgbClr>
          </a:solidFill>
          <a:ln cap="flat" cmpd="sng" w="12700">
            <a:solidFill>
              <a:srgbClr val="2B38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6903720" y="1188720"/>
            <a:ext cx="42519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F0A431"/>
                </a:solidFill>
              </a:rPr>
              <a:t>Mitől</a:t>
            </a:r>
            <a:r>
              <a:rPr b="1" i="0" lang="en-US" sz="2100" u="none" cap="none" strike="noStrike">
                <a:solidFill>
                  <a:srgbClr val="F0A431"/>
                </a:solidFill>
                <a:latin typeface="Arial"/>
                <a:ea typeface="Arial"/>
                <a:cs typeface="Arial"/>
                <a:sym typeface="Arial"/>
              </a:rPr>
              <a:t> lesz drága az IT projekt?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x.png" id="40" name="Google Shape;4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2008" y="2093976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/>
          <p:nvPr/>
        </p:nvSpPr>
        <p:spPr>
          <a:xfrm>
            <a:off x="7315200" y="2093976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nincs pontos leírás, mit akartok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x.png" id="42" name="Google Shape;4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2008" y="2551176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4"/>
          <p:cNvSpPr/>
          <p:nvPr/>
        </p:nvSpPr>
        <p:spPr>
          <a:xfrm>
            <a:off x="7315200" y="2551176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nincs </a:t>
            </a:r>
            <a:r>
              <a:rPr lang="en-US" sz="1500">
                <a:solidFill>
                  <a:srgbClr val="C7D0E0"/>
                </a:solidFill>
              </a:rPr>
              <a:t>jegyzet a döntésekről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x.png" id="44" name="Google Shape;4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2008" y="3008376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"/>
          <p:cNvSpPr/>
          <p:nvPr/>
        </p:nvSpPr>
        <p:spPr>
          <a:xfrm>
            <a:off x="7315200" y="3008376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nincs végleges terv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x.png" id="46" name="Google Shape;4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2008" y="3465576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4"/>
          <p:cNvSpPr/>
          <p:nvPr/>
        </p:nvSpPr>
        <p:spPr>
          <a:xfrm>
            <a:off x="7315200" y="3465576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minden telefonban hangzik el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x.png" id="48" name="Google Shape;4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2008" y="3922776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"/>
          <p:cNvSpPr/>
          <p:nvPr/>
        </p:nvSpPr>
        <p:spPr>
          <a:xfrm>
            <a:off x="7315200" y="3922776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csak egy ember érti a rendszert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" name="Google Shape;50;p4"/>
          <p:cNvCxnSpPr/>
          <p:nvPr/>
        </p:nvCxnSpPr>
        <p:spPr>
          <a:xfrm>
            <a:off x="6922008" y="4526280"/>
            <a:ext cx="4215384" cy="0"/>
          </a:xfrm>
          <a:prstGeom prst="straightConnector1">
            <a:avLst/>
          </a:prstGeom>
          <a:noFill/>
          <a:ln cap="flat" cmpd="sng" w="12700">
            <a:solidFill>
              <a:srgbClr val="2B38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4"/>
          <p:cNvSpPr/>
          <p:nvPr/>
        </p:nvSpPr>
        <p:spPr>
          <a:xfrm>
            <a:off x="6922008" y="4709160"/>
            <a:ext cx="42519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5C6B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= drága, lassú, újratervezett rendszer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>
            <a:off x="640080" y="457200"/>
            <a:ext cx="566928" cy="566928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640080" y="43891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1371600" y="411480"/>
            <a:ext cx="8595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Nézd meg a szállítód weboldalát!</a:t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10838383" y="384048"/>
            <a:ext cx="713232" cy="713232"/>
          </a:xfrm>
          <a:prstGeom prst="ellipse">
            <a:avLst/>
          </a:prstGeom>
          <a:solidFill>
            <a:srgbClr val="3B74F2">
              <a:alpha val="18039"/>
            </a:srgbClr>
          </a:solidFill>
          <a:ln cap="flat" cmpd="sng" w="12700">
            <a:solidFill>
              <a:srgbClr val="7CA4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globe.png" id="61" name="Google Shape;6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2119" y="557784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5"/>
          <p:cNvSpPr/>
          <p:nvPr/>
        </p:nvSpPr>
        <p:spPr>
          <a:xfrm>
            <a:off x="640080" y="1554480"/>
            <a:ext cx="640080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Van weboldala? Naprakész?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Mobilon használható?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Gyorsan tölt?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640080" y="2971800"/>
            <a:ext cx="6858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Ha a saját honlapját nem tartja karban </a:t>
            </a:r>
            <a:r>
              <a:rPr lang="en-US" sz="2000">
                <a:solidFill>
                  <a:srgbClr val="F3F6FC"/>
                </a:solidFill>
              </a:rPr>
              <a:t>-</a:t>
            </a:r>
            <a:r>
              <a:rPr b="0" i="0" lang="en-US" sz="20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0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a tiédet sem fogja.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640080" y="4297680"/>
            <a:ext cx="7040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0A431"/>
                </a:solidFill>
                <a:latin typeface="Arial"/>
                <a:ea typeface="Arial"/>
                <a:cs typeface="Arial"/>
                <a:sym typeface="Arial"/>
              </a:rPr>
              <a:t>Nem hivatkozhat a suszter cipőjére.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640080" y="4754880"/>
            <a:ext cx="704088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Ma egy weboldalt, portált, belső rendszert napok alatt le lehet cserélni. Aki nem ad digitálisan magára, kérdéses mennyire fejlett eszközökkel dolgozik még ha ez nem is a </a:t>
            </a:r>
            <a:r>
              <a:rPr lang="en-US" sz="1500">
                <a:solidFill>
                  <a:srgbClr val="8A93A8"/>
                </a:solidFill>
              </a:rPr>
              <a:t>fő profilja</a:t>
            </a:r>
            <a:r>
              <a:rPr b="0" i="0" lang="en-US" sz="15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9079992" y="1444752"/>
            <a:ext cx="2505456" cy="250545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mage4.png" id="67" name="Google Shape;6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89720" y="1554480"/>
            <a:ext cx="2286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5"/>
          <p:cNvSpPr/>
          <p:nvPr/>
        </p:nvSpPr>
        <p:spPr>
          <a:xfrm>
            <a:off x="8732520" y="4069080"/>
            <a:ext cx="32004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ChatGPT · PageSpeed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NIS2 · Checklist · Kontakt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8732520" y="4709160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FCB75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Próbáld ki most!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/>
          <p:nvPr/>
        </p:nvSpPr>
        <p:spPr>
          <a:xfrm>
            <a:off x="640080" y="457200"/>
            <a:ext cx="566928" cy="566928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"/>
          <p:cNvSpPr/>
          <p:nvPr/>
        </p:nvSpPr>
        <p:spPr>
          <a:xfrm>
            <a:off x="640080" y="43891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1371600" y="411480"/>
            <a:ext cx="8595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Kihasználja</a:t>
            </a:r>
            <a:r>
              <a:rPr b="1" lang="en-US" sz="3100">
                <a:solidFill>
                  <a:srgbClr val="F3F6FC"/>
                </a:solidFill>
              </a:rPr>
              <a:t>-e </a:t>
            </a: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a mai technológiákat?</a:t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10838383" y="384048"/>
            <a:ext cx="713232" cy="713232"/>
          </a:xfrm>
          <a:prstGeom prst="ellipse">
            <a:avLst/>
          </a:prstGeom>
          <a:solidFill>
            <a:srgbClr val="3B74F2">
              <a:alpha val="18039"/>
            </a:srgbClr>
          </a:solidFill>
          <a:ln cap="flat" cmpd="sng" w="12700">
            <a:solidFill>
              <a:srgbClr val="7CA4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chip.png" id="79" name="Google Shape;7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2119" y="557784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6"/>
          <p:cNvSpPr/>
          <p:nvPr/>
        </p:nvSpPr>
        <p:spPr>
          <a:xfrm>
            <a:off x="640080" y="1417320"/>
            <a:ext cx="100584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Hogyan kommunikál? Hogyan meetingel?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E-mailben szövegez, vagy technológiát használ?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640080" y="228600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0A431"/>
                </a:solidFill>
                <a:latin typeface="Arial"/>
                <a:ea typeface="Arial"/>
                <a:cs typeface="Arial"/>
                <a:sym typeface="Arial"/>
              </a:rPr>
              <a:t>Meeting → felvétel → átírás → AI feldolgozás = nincs félreértés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640080" y="2880360"/>
            <a:ext cx="10972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A4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Ma ezekből lehet választani — a szállítódnak ismernie kell ebből legalább párat </a:t>
            </a:r>
            <a:r>
              <a:rPr b="1" i="0" lang="en-US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lang="en-US" sz="1600">
                <a:solidFill>
                  <a:srgbClr val="FF0000"/>
                </a:solidFill>
              </a:rPr>
              <a:t>különben</a:t>
            </a:r>
            <a:r>
              <a:rPr b="1" i="0" lang="en-US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1600">
                <a:solidFill>
                  <a:srgbClr val="FF0000"/>
                </a:solidFill>
              </a:rPr>
              <a:t>RED flag)</a:t>
            </a:r>
            <a:r>
              <a:rPr b="1" i="0" lang="en-US" sz="160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640080" y="3429000"/>
            <a:ext cx="10908792" cy="3063240"/>
          </a:xfrm>
          <a:prstGeom prst="roundRect">
            <a:avLst>
              <a:gd fmla="val 4179" name="adj"/>
            </a:avLst>
          </a:prstGeom>
          <a:solidFill>
            <a:srgbClr val="121A2B">
              <a:alpha val="87843"/>
            </a:srgbClr>
          </a:solidFill>
          <a:ln cap="flat" cmpd="sng" w="12700">
            <a:solidFill>
              <a:srgbClr val="2B38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914400" y="3611880"/>
            <a:ext cx="10195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A4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Transzkripció + meeting AI:  </a:t>
            </a:r>
            <a:r>
              <a:rPr b="0" i="0" lang="en-US" sz="95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Otter.ai · Fireflies · Soniox · Fathom · tl;dv · Grain · Rev · Krisp · Supernormal · Avoma · MeetGeek · Sembly · Tactiq · Fellow · Read.ai · Gong · Chorus · Google Meet AI · Zoom AI · Teams Copilot · Webex AI · Descript · Whisper · MacWhisper · AssemblyAI · Deepgram · Speechmatics · Gladia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914400" y="4183380"/>
            <a:ext cx="10195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CB75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Dokumentáció + tudásbázis:  </a:t>
            </a:r>
            <a:r>
              <a:rPr b="0" i="0" lang="en-US" sz="95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Notion · Obsidian · Confluence · Slite · Coda · GitBook · OneNote · Roam · Logseq · Tettra · Nuclino · Anytype · Capacities · AFFiNE · BookStack · Outline · Docusaurus · MkDocs · Wiki.js · Tana · Mem.ai · Heptabase · Craft · Evernote · Joplin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914400" y="4754880"/>
            <a:ext cx="10195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0A431"/>
                </a:solidFill>
                <a:latin typeface="Arial"/>
                <a:ea typeface="Arial"/>
                <a:cs typeface="Arial"/>
                <a:sym typeface="Arial"/>
              </a:rPr>
              <a:t>Design + prototípus + UI:  </a:t>
            </a:r>
            <a:r>
              <a:rPr b="0" i="0" lang="en-US" sz="95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Figma · FigJam · v0.dev · Canva · Framer · Webflow · Penpot · Adobe XD · Sketch · UXPin · ProtoPie · Balsamiq · Lunacy · Rive · Spline · Galileo AI · Visily · Uizard · Relume · Locofy · Builder.io · Bolt.new · Anima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914400" y="5326380"/>
            <a:ext cx="10195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5C6B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AI fejlesztés + coding:  </a:t>
            </a:r>
            <a:r>
              <a:rPr b="0" i="0" lang="en-US" sz="95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GitHub Copilot · Cursor · Claude Code · ChatGPT · Codeium · Tabnine · Amazon Q · Gemini · Replit · Windsurf · Continue.dev · Aider · Cody · Sourcegraph · Devin · Sweep AI · JetBrains AI · Warp AI · Pieces · Phind · Blackbox AI · CodeRabbit · Bito · TabbyML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914400" y="5897880"/>
            <a:ext cx="101955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A4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Projektmenedzsment + DevOps:  </a:t>
            </a:r>
            <a:r>
              <a:rPr b="0" i="0" lang="en-US" sz="95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Linear · Jira · Asana · Monday · ClickUp · Trello · Plane · GitHub · GitLab · Bitbucket · Vercel · Netlify · Railway · Fly.io · Supabase · Firebase · Cloudflare · Docker · Kubernetes · ArgoCD · Jenkins · CircleCI · GitHub Actions · Slack · Discord · Mattermost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/>
          <p:nvPr/>
        </p:nvSpPr>
        <p:spPr>
          <a:xfrm>
            <a:off x="640080" y="457200"/>
            <a:ext cx="566928" cy="566928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640080" y="43891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1371600" y="411480"/>
            <a:ext cx="8595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Mutat prototípust </a:t>
            </a:r>
            <a:r>
              <a:rPr b="1" lang="en-US" sz="3100">
                <a:solidFill>
                  <a:srgbClr val="F3F6FC"/>
                </a:solidFill>
              </a:rPr>
              <a:t>mielőtt </a:t>
            </a:r>
            <a:r>
              <a:rPr b="1" lang="en-US" sz="3100">
                <a:solidFill>
                  <a:srgbClr val="F3F6FC"/>
                </a:solidFill>
              </a:rPr>
              <a:t>belemélyül</a:t>
            </a: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/>
          <p:nvPr/>
        </p:nvSpPr>
        <p:spPr>
          <a:xfrm>
            <a:off x="10838383" y="384048"/>
            <a:ext cx="713232" cy="713232"/>
          </a:xfrm>
          <a:prstGeom prst="ellipse">
            <a:avLst/>
          </a:prstGeom>
          <a:solidFill>
            <a:srgbClr val="3B74F2">
              <a:alpha val="18039"/>
            </a:srgbClr>
          </a:solidFill>
          <a:ln cap="flat" cmpd="sng" w="12700">
            <a:solidFill>
              <a:srgbClr val="7CA4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clone.png" id="98" name="Google Shape;9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2119" y="557784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7"/>
          <p:cNvSpPr/>
          <p:nvPr/>
        </p:nvSpPr>
        <p:spPr>
          <a:xfrm>
            <a:off x="640080" y="1508760"/>
            <a:ext cx="5669280" cy="1234440"/>
          </a:xfrm>
          <a:prstGeom prst="roundRect">
            <a:avLst>
              <a:gd fmla="val 10370" name="adj"/>
            </a:avLst>
          </a:prstGeom>
          <a:solidFill>
            <a:srgbClr val="2A1620">
              <a:alpha val="85882"/>
            </a:srgbClr>
          </a:solidFill>
          <a:ln cap="flat" cmpd="sng" w="12700">
            <a:solidFill>
              <a:srgbClr val="6E33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x.png" id="100" name="Google Shape;10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6113" y="1898917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7"/>
          <p:cNvSpPr/>
          <p:nvPr/>
        </p:nvSpPr>
        <p:spPr>
          <a:xfrm>
            <a:off x="1417320" y="1508760"/>
            <a:ext cx="461772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14 e-mail és 20 telefon, </a:t>
            </a:r>
            <a:br>
              <a:rPr lang="en-US" sz="1600">
                <a:solidFill>
                  <a:srgbClr val="C7D0E0"/>
                </a:solidFill>
              </a:rPr>
            </a:br>
            <a:r>
              <a:rPr lang="en-US" sz="1600">
                <a:solidFill>
                  <a:srgbClr val="C7D0E0"/>
                </a:solidFill>
              </a:rPr>
              <a:t>ahol </a:t>
            </a:r>
            <a:r>
              <a:rPr b="0" i="0" lang="en-US" sz="16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próbáljátok elmagyarázni, mit akartok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640080" y="2926080"/>
            <a:ext cx="5669280" cy="1234440"/>
          </a:xfrm>
          <a:prstGeom prst="roundRect">
            <a:avLst>
              <a:gd fmla="val 10370" name="adj"/>
            </a:avLst>
          </a:prstGeom>
          <a:solidFill>
            <a:srgbClr val="16271C">
              <a:alpha val="85882"/>
            </a:srgbClr>
          </a:solidFill>
          <a:ln cap="flat" cmpd="sng" w="12700">
            <a:solidFill>
              <a:srgbClr val="2F5C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check.png" id="103" name="Google Shape;103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6113" y="3316237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7"/>
          <p:cNvSpPr/>
          <p:nvPr/>
        </p:nvSpPr>
        <p:spPr>
          <a:xfrm>
            <a:off x="1417320" y="2926080"/>
            <a:ext cx="461772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Kattintható próbaverzió,</a:t>
            </a:r>
            <a:r>
              <a:rPr lang="en-US" sz="1600">
                <a:solidFill>
                  <a:srgbClr val="C7D0E0"/>
                </a:solidFill>
              </a:rPr>
              <a:t> </a:t>
            </a:r>
            <a:br>
              <a:rPr lang="en-US" sz="1600">
                <a:solidFill>
                  <a:srgbClr val="C7D0E0"/>
                </a:solidFill>
              </a:rPr>
            </a:br>
            <a:r>
              <a:rPr lang="en-US" sz="1600">
                <a:solidFill>
                  <a:srgbClr val="C7D0E0"/>
                </a:solidFill>
              </a:rPr>
              <a:t>demózás</a:t>
            </a:r>
            <a:r>
              <a:rPr b="0" i="0" lang="en-US" sz="16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 mielőtt 1 Ft-ot is e</a:t>
            </a:r>
            <a:r>
              <a:rPr lang="en-US" sz="1600">
                <a:solidFill>
                  <a:srgbClr val="C7D0E0"/>
                </a:solidFill>
              </a:rPr>
              <a:t>l</a:t>
            </a:r>
            <a:r>
              <a:rPr b="0" i="0" lang="en-US" sz="16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költenétek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6720840" y="1508760"/>
            <a:ext cx="4800600" cy="2651760"/>
          </a:xfrm>
          <a:prstGeom prst="roundRect">
            <a:avLst>
              <a:gd fmla="val 4828" name="adj"/>
            </a:avLst>
          </a:prstGeom>
          <a:solidFill>
            <a:srgbClr val="121A2B">
              <a:alpha val="87843"/>
            </a:srgbClr>
          </a:solidFill>
          <a:ln cap="flat" cmpd="sng" w="12700">
            <a:solidFill>
              <a:srgbClr val="2B38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7132320" y="1828800"/>
            <a:ext cx="3977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A4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Prototípus: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7"/>
          <p:cNvSpPr/>
          <p:nvPr/>
        </p:nvSpPr>
        <p:spPr>
          <a:xfrm>
            <a:off x="7132320" y="2176272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CB75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2–4 óra munka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7132320" y="2880360"/>
            <a:ext cx="3977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A4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Félreértés: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7"/>
          <p:cNvSpPr/>
          <p:nvPr/>
        </p:nvSpPr>
        <p:spPr>
          <a:xfrm>
            <a:off x="7132320" y="3227832"/>
            <a:ext cx="39776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5C6B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2–4 hét újratervezés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640080" y="493776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Házat sem </a:t>
            </a:r>
            <a:r>
              <a:rPr b="1" lang="en-US" sz="2800">
                <a:solidFill>
                  <a:srgbClr val="F3F6FC"/>
                </a:solidFill>
              </a:rPr>
              <a:t>építünk</a:t>
            </a:r>
            <a:r>
              <a:rPr b="1" i="0" lang="en-US" sz="28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tervrajz nélkül.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7"/>
          <p:cNvSpPr/>
          <p:nvPr/>
        </p:nvSpPr>
        <p:spPr>
          <a:xfrm>
            <a:off x="640080" y="557784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0A431"/>
                </a:solidFill>
                <a:latin typeface="Arial"/>
                <a:ea typeface="Arial"/>
                <a:cs typeface="Arial"/>
                <a:sym typeface="Arial"/>
              </a:rPr>
              <a:t>Szoftvert miért?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640080" y="457200"/>
            <a:ext cx="566928" cy="566928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640080" y="43891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1371600" y="411480"/>
            <a:ext cx="8595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Mennyit </a:t>
            </a:r>
            <a:r>
              <a:rPr b="1" lang="en-US" sz="3100">
                <a:solidFill>
                  <a:srgbClr val="F3F6FC"/>
                </a:solidFill>
              </a:rPr>
              <a:t>fejleszt</a:t>
            </a: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kézzel</a:t>
            </a:r>
            <a:r>
              <a:rPr b="1" lang="en-US" sz="3100">
                <a:solidFill>
                  <a:srgbClr val="F3F6FC"/>
                </a:solidFill>
              </a:rPr>
              <a:t> és</a:t>
            </a: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mennyit </a:t>
            </a:r>
            <a:r>
              <a:rPr b="1" lang="en-US" sz="3100">
                <a:solidFill>
                  <a:srgbClr val="F3F6FC"/>
                </a:solidFill>
              </a:rPr>
              <a:t>AI-val</a:t>
            </a: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10838383" y="384048"/>
            <a:ext cx="713232" cy="713232"/>
          </a:xfrm>
          <a:prstGeom prst="ellipse">
            <a:avLst/>
          </a:prstGeom>
          <a:solidFill>
            <a:srgbClr val="3B74F2">
              <a:alpha val="18039"/>
            </a:srgbClr>
          </a:solidFill>
          <a:ln cap="flat" cmpd="sng" w="12700">
            <a:solidFill>
              <a:srgbClr val="7CA4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slider.png" id="121" name="Google Shape;12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2119" y="557784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8"/>
          <p:cNvSpPr/>
          <p:nvPr/>
        </p:nvSpPr>
        <p:spPr>
          <a:xfrm>
            <a:off x="731520" y="2020277"/>
            <a:ext cx="3017400" cy="457200"/>
          </a:xfrm>
          <a:prstGeom prst="roundRect">
            <a:avLst>
              <a:gd fmla="val 16000" name="adj"/>
            </a:avLst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lt1"/>
                </a:solidFill>
              </a:rPr>
              <a:t>~40%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3977640" y="2034594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Felmérés, konzultáció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731520" y="2691931"/>
            <a:ext cx="2263200" cy="457200"/>
          </a:xfrm>
          <a:prstGeom prst="roundRect">
            <a:avLst>
              <a:gd fmla="val 16000" name="adj"/>
            </a:avLst>
          </a:prstGeom>
          <a:solidFill>
            <a:srgbClr val="6E84C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lt1"/>
                </a:solidFill>
              </a:rPr>
              <a:t>~30%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3977640" y="2691927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Kézi hangolás, tesztelés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731520" y="3363585"/>
            <a:ext cx="1508700" cy="457200"/>
          </a:xfrm>
          <a:prstGeom prst="roundRect">
            <a:avLst>
              <a:gd fmla="val 16000" name="adj"/>
            </a:avLst>
          </a:prstGeom>
          <a:solidFill>
            <a:srgbClr val="4F9E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lt1"/>
                </a:solidFill>
              </a:rPr>
              <a:t>~20%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3977640" y="3349235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Egyeztetés, oktatás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731520" y="4035239"/>
            <a:ext cx="754500" cy="457200"/>
          </a:xfrm>
          <a:prstGeom prst="roundRect">
            <a:avLst>
              <a:gd fmla="val 16000" name="adj"/>
            </a:avLst>
          </a:prstGeom>
          <a:solidFill>
            <a:srgbClr val="4FCB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 ~10%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29" name="Google Shape;129;p8"/>
          <p:cNvSpPr/>
          <p:nvPr/>
        </p:nvSpPr>
        <p:spPr>
          <a:xfrm>
            <a:off x="3977640" y="4006564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AI-generálás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8"/>
          <p:cNvSpPr/>
          <p:nvPr/>
        </p:nvSpPr>
        <p:spPr>
          <a:xfrm>
            <a:off x="731520" y="4754880"/>
            <a:ext cx="594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F3F6FC"/>
                </a:solidFill>
              </a:rPr>
              <a:t>és</a:t>
            </a:r>
            <a:r>
              <a:rPr b="1" i="0" lang="en-US" sz="2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NEM</a:t>
            </a:r>
            <a:r>
              <a:rPr b="1" i="0" lang="en-US" sz="2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a programozás.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/>
          <p:nvPr/>
        </p:nvSpPr>
        <p:spPr>
          <a:xfrm>
            <a:off x="731520" y="5303520"/>
            <a:ext cx="60350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EF5C6B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Ha valaki 2 hónapot programoz azon, amit az AI </a:t>
            </a:r>
            <a:r>
              <a:rPr b="1" i="0" lang="en-US" sz="1600" u="none" cap="none" strike="noStrike">
                <a:solidFill>
                  <a:srgbClr val="EF5C6B"/>
                </a:solidFill>
              </a:rPr>
              <a:t>2 nap</a:t>
            </a:r>
            <a:r>
              <a:rPr b="1" i="0" lang="en-US" sz="16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 alatt megcsinál azt valaki kifizeti. Általában </a:t>
            </a:r>
            <a:r>
              <a:rPr b="1" lang="en-US" sz="1600">
                <a:solidFill>
                  <a:srgbClr val="EF5C6B"/>
                </a:solidFill>
                <a:latin typeface="Courier New"/>
                <a:ea typeface="Courier New"/>
                <a:cs typeface="Courier New"/>
                <a:sym typeface="Courier New"/>
              </a:rPr>
              <a:t>TI</a:t>
            </a:r>
            <a:r>
              <a:rPr b="1" i="0" lang="en-US" sz="16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/>
          <p:nvPr/>
        </p:nvSpPr>
        <p:spPr>
          <a:xfrm>
            <a:off x="7178040" y="1414194"/>
            <a:ext cx="4343400" cy="4160400"/>
          </a:xfrm>
          <a:prstGeom prst="roundRect">
            <a:avLst>
              <a:gd fmla="val 3077" name="adj"/>
            </a:avLst>
          </a:prstGeom>
          <a:solidFill>
            <a:srgbClr val="2A2113">
              <a:alpha val="87843"/>
            </a:srgbClr>
          </a:solidFill>
          <a:ln cap="flat" cmpd="sng" w="12700">
            <a:solidFill>
              <a:srgbClr val="6E5A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warn.png" id="133" name="Google Shape;13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3800" y="173423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8"/>
          <p:cNvSpPr/>
          <p:nvPr/>
        </p:nvSpPr>
        <p:spPr>
          <a:xfrm>
            <a:off x="8046720" y="1688514"/>
            <a:ext cx="315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F0A431"/>
                </a:solidFill>
              </a:rPr>
              <a:t>Figyelem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/>
          <p:nvPr/>
        </p:nvSpPr>
        <p:spPr>
          <a:xfrm>
            <a:off x="7543800" y="2374304"/>
            <a:ext cx="3612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AI-val ma bárki </a:t>
            </a:r>
            <a:r>
              <a:rPr b="1" lang="en-US" sz="1600">
                <a:solidFill>
                  <a:srgbClr val="EF5C6B"/>
                </a:solidFill>
              </a:rPr>
              <a:t>“</a:t>
            </a:r>
            <a:r>
              <a:rPr b="1" i="0" lang="en-US" sz="1600" u="none" cap="none" strike="noStrike">
                <a:solidFill>
                  <a:srgbClr val="EF5C6B"/>
                </a:solidFill>
              </a:rPr>
              <a:t>tud</a:t>
            </a:r>
            <a:r>
              <a:rPr b="1" lang="en-US" sz="1600">
                <a:solidFill>
                  <a:srgbClr val="EF5C6B"/>
                </a:solidFill>
              </a:rPr>
              <a:t>”</a:t>
            </a: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programot </a:t>
            </a:r>
            <a:b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vagy tartalmat generálni.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8"/>
          <p:cNvSpPr/>
          <p:nvPr/>
        </p:nvSpPr>
        <p:spPr>
          <a:xfrm>
            <a:off x="7543800" y="3151554"/>
            <a:ext cx="3612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De ez olyan, mint </a:t>
            </a:r>
            <a:r>
              <a:rPr lang="en-US" sz="1600">
                <a:solidFill>
                  <a:srgbClr val="F3F6FC"/>
                </a:solidFill>
              </a:rPr>
              <a:t>egy</a:t>
            </a: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>
                <a:solidFill>
                  <a:srgbClr val="F3F6FC"/>
                </a:solidFill>
              </a:rPr>
              <a:t>“</a:t>
            </a: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recept</a:t>
            </a:r>
            <a:r>
              <a:rPr lang="en-US" sz="1600">
                <a:solidFill>
                  <a:srgbClr val="F3F6FC"/>
                </a:solidFill>
              </a:rPr>
              <a:t>”</a:t>
            </a: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b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solidFill>
                  <a:srgbClr val="F3F6FC"/>
                </a:solidFill>
              </a:rPr>
              <a:t>Hiába való</a:t>
            </a: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600">
                <a:solidFill>
                  <a:srgbClr val="F3F6FC"/>
                </a:solidFill>
              </a:rPr>
              <a:t>ha</a:t>
            </a:r>
            <a:r>
              <a:rPr b="0" i="0" lang="en-US" sz="1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a nagymama </a:t>
            </a:r>
            <a:r>
              <a:rPr b="1" i="0" lang="en-US" sz="16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nincs ott.</a:t>
            </a:r>
            <a:endParaRPr b="0" i="0" sz="1600" u="none" cap="none" strike="noStrike">
              <a:solidFill>
                <a:srgbClr val="EF5C6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7543800" y="4568874"/>
            <a:ext cx="36120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8A93A8"/>
                </a:solidFill>
              </a:rPr>
              <a:t>A veszély: </a:t>
            </a:r>
            <a:r>
              <a:rPr b="0" i="1" lang="en-US" sz="14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a beszállító is ezt csinálja, csak számlát is ad hozzá.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731520" y="1377270"/>
            <a:ext cx="594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F3F6FC"/>
                </a:solidFill>
              </a:rPr>
              <a:t>Ideális projekt idő eloszlás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/>
          <p:nvPr/>
        </p:nvSpPr>
        <p:spPr>
          <a:xfrm>
            <a:off x="640080" y="457200"/>
            <a:ext cx="566928" cy="566928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640080" y="438912"/>
            <a:ext cx="56692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1371600" y="411480"/>
            <a:ext cx="85953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Mi lesz 3 hónap múlva?</a:t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9"/>
          <p:cNvSpPr/>
          <p:nvPr/>
        </p:nvSpPr>
        <p:spPr>
          <a:xfrm>
            <a:off x="10838383" y="384048"/>
            <a:ext cx="713232" cy="713232"/>
          </a:xfrm>
          <a:prstGeom prst="ellipse">
            <a:avLst/>
          </a:prstGeom>
          <a:solidFill>
            <a:srgbClr val="3B74F2">
              <a:alpha val="18039"/>
            </a:srgbClr>
          </a:solidFill>
          <a:ln cap="flat" cmpd="sng" w="12700">
            <a:solidFill>
              <a:srgbClr val="7CA4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co_shield.png" id="148" name="Google Shape;14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2119" y="557784"/>
            <a:ext cx="365760" cy="365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sets_small/ico_x.png" id="149" name="Google Shape;149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" y="1536192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9"/>
          <p:cNvSpPr/>
          <p:nvPr/>
        </p:nvSpPr>
        <p:spPr>
          <a:xfrm>
            <a:off x="1078992" y="1508760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„(...) </a:t>
            </a:r>
            <a:r>
              <a:rPr lang="en-US" sz="1700">
                <a:solidFill>
                  <a:srgbClr val="C7D0E0"/>
                </a:solidFill>
              </a:rPr>
              <a:t>a</a:t>
            </a:r>
            <a:r>
              <a:rPr b="0" i="0" lang="en-US" sz="170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hhoz hozzá kell nyúlni az egészhez.”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x.png" id="151" name="Google Shape;15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" y="2249424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9"/>
          <p:cNvSpPr/>
          <p:nvPr/>
        </p:nvSpPr>
        <p:spPr>
          <a:xfrm>
            <a:off x="1078992" y="2221992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C7D0E0"/>
                </a:solidFill>
              </a:rPr>
              <a:t>„Ezt csak mi tudjuk karbantartani.”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x.png" id="153" name="Google Shape;15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" y="296265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/>
          <p:nvPr/>
        </p:nvSpPr>
        <p:spPr>
          <a:xfrm>
            <a:off x="1078992" y="2935224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C7D0E0"/>
                </a:solidFill>
              </a:rPr>
              <a:t>“Ez </a:t>
            </a:r>
            <a:r>
              <a:rPr lang="en-US" sz="1700">
                <a:solidFill>
                  <a:srgbClr val="C7D0E0"/>
                </a:solidFill>
              </a:rPr>
              <a:t>mégegyszer</a:t>
            </a:r>
            <a:r>
              <a:rPr lang="en-US" sz="1700">
                <a:solidFill>
                  <a:srgbClr val="C7D0E0"/>
                </a:solidFill>
              </a:rPr>
              <a:t> ennyibe fog kerülni”</a:t>
            </a:r>
            <a:endParaRPr sz="1700">
              <a:solidFill>
                <a:srgbClr val="C7D0E0"/>
              </a:solidFill>
            </a:endParaRPr>
          </a:p>
        </p:txBody>
      </p:sp>
      <p:pic>
        <p:nvPicPr>
          <p:cNvPr descr="assets_small/ico_check.png" id="155" name="Google Shape;15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0080" y="4324565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"/>
          <p:cNvSpPr/>
          <p:nvPr/>
        </p:nvSpPr>
        <p:spPr>
          <a:xfrm>
            <a:off x="1078992" y="4297133"/>
            <a:ext cx="4937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CB75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Rendezett, dokumentált, </a:t>
            </a:r>
            <a:r>
              <a:rPr b="1" lang="en-US" sz="1700">
                <a:solidFill>
                  <a:srgbClr val="4FCB75"/>
                </a:solidFill>
              </a:rPr>
              <a:t>BÁRKI</a:t>
            </a:r>
            <a:r>
              <a:rPr b="1" i="0" lang="en-US" sz="170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 folytathatja.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6355080" y="1371600"/>
            <a:ext cx="5166360" cy="3703320"/>
          </a:xfrm>
          <a:prstGeom prst="roundRect">
            <a:avLst>
              <a:gd fmla="val 3457" name="adj"/>
            </a:avLst>
          </a:prstGeom>
          <a:solidFill>
            <a:srgbClr val="171F33">
              <a:alpha val="87843"/>
            </a:srgbClr>
          </a:solidFill>
          <a:ln cap="flat" cmpd="sng" w="15875">
            <a:solidFill>
              <a:srgbClr val="F0A43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9"/>
          <p:cNvSpPr/>
          <p:nvPr/>
        </p:nvSpPr>
        <p:spPr>
          <a:xfrm>
            <a:off x="6720840" y="1572768"/>
            <a:ext cx="44348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0A431"/>
                </a:solidFill>
                <a:latin typeface="Arial"/>
                <a:ea typeface="Arial"/>
                <a:cs typeface="Arial"/>
                <a:sym typeface="Arial"/>
              </a:rPr>
              <a:t>Tedd bele a szerződésbe: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59" name="Google Shape;15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2139696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9"/>
          <p:cNvSpPr/>
          <p:nvPr/>
        </p:nvSpPr>
        <p:spPr>
          <a:xfrm>
            <a:off x="7068312" y="2084832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A program és forráskód a miénk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61" name="Google Shape;16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2455164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9"/>
          <p:cNvSpPr/>
          <p:nvPr/>
        </p:nvSpPr>
        <p:spPr>
          <a:xfrm>
            <a:off x="7068312" y="2400300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Az adatbázis és adatok a mi tulajdonunk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63" name="Google Shape;163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2770632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9"/>
          <p:cNvSpPr/>
          <p:nvPr/>
        </p:nvSpPr>
        <p:spPr>
          <a:xfrm>
            <a:off x="7068312" y="2715768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Van írásos dokumentáció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65" name="Google Shape;165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3086100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9"/>
          <p:cNvSpPr/>
          <p:nvPr/>
        </p:nvSpPr>
        <p:spPr>
          <a:xfrm>
            <a:off x="7068312" y="3031236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Másik szállító is folytatni tudja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67" name="Google Shape;167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3401568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9"/>
          <p:cNvSpPr/>
          <p:nvPr/>
        </p:nvSpPr>
        <p:spPr>
          <a:xfrm>
            <a:off x="7068312" y="3346704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Nyomon követhető minden változás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69" name="Google Shape;16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3717036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9"/>
          <p:cNvSpPr/>
          <p:nvPr/>
        </p:nvSpPr>
        <p:spPr>
          <a:xfrm>
            <a:off x="7068312" y="3662172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Prototípus a fejlesztés előtt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71" name="Google Shape;17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4032504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9"/>
          <p:cNvSpPr/>
          <p:nvPr/>
        </p:nvSpPr>
        <p:spPr>
          <a:xfrm>
            <a:off x="7068312" y="3977640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Rendelkezésre állás (SLA) rögzítve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73" name="Google Shape;173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4347972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9"/>
          <p:cNvSpPr/>
          <p:nvPr/>
        </p:nvSpPr>
        <p:spPr>
          <a:xfrm>
            <a:off x="7068312" y="4293108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Adathordozhatóság biztosított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box.png" id="175" name="Google Shape;175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39128" y="4663440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"/>
          <p:cNvSpPr/>
          <p:nvPr/>
        </p:nvSpPr>
        <p:spPr>
          <a:xfrm>
            <a:off x="7068312" y="4608576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7D0E0"/>
                </a:solidFill>
                <a:latin typeface="Arial"/>
                <a:ea typeface="Arial"/>
                <a:cs typeface="Arial"/>
                <a:sym typeface="Arial"/>
              </a:rPr>
              <a:t>Kilépési feltételek tisztázva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640080" y="548640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1" i="1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„Ha a szállító fél attól, hogy más is hozzányúl</a:t>
            </a:r>
            <a:r>
              <a:rPr b="1" i="1" lang="en-US" sz="1900">
                <a:solidFill>
                  <a:srgbClr val="F3F6FC"/>
                </a:solidFill>
              </a:rPr>
              <a:t>,</a:t>
            </a:r>
            <a:r>
              <a:rPr b="1" i="1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az </a:t>
            </a:r>
            <a:r>
              <a:rPr b="1" i="1" lang="en-US" sz="19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nem minőség</a:t>
            </a:r>
            <a:r>
              <a:rPr b="1" i="1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1" lang="en-US" sz="1900">
                <a:solidFill>
                  <a:srgbClr val="F3F6FC"/>
                </a:solidFill>
              </a:rPr>
              <a:t>hanem</a:t>
            </a:r>
            <a:r>
              <a:rPr b="1" i="1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1900" u="none" cap="none" strike="noStrike">
                <a:solidFill>
                  <a:srgbClr val="EF5C6B"/>
                </a:solidFill>
                <a:latin typeface="Arial"/>
                <a:ea typeface="Arial"/>
                <a:cs typeface="Arial"/>
                <a:sym typeface="Arial"/>
              </a:rPr>
              <a:t>túszejtés</a:t>
            </a:r>
            <a:r>
              <a:rPr b="1" i="1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ssets_small/ico_x.png" id="178" name="Google Shape;17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0080" y="3657357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9"/>
          <p:cNvSpPr/>
          <p:nvPr/>
        </p:nvSpPr>
        <p:spPr>
          <a:xfrm>
            <a:off x="1078992" y="3629925"/>
            <a:ext cx="4937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D0E0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C7D0E0"/>
                </a:solidFill>
              </a:rPr>
              <a:t>A szállító eltűnt. Nincs dokumentáció.</a:t>
            </a:r>
            <a:endParaRPr sz="1700">
              <a:solidFill>
                <a:srgbClr val="C7D0E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/>
          <p:nvPr/>
        </p:nvSpPr>
        <p:spPr>
          <a:xfrm>
            <a:off x="640080" y="45720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5 kérdés szerződés előtt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640080" y="1508760"/>
            <a:ext cx="512064" cy="512064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640080" y="149047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1325880" y="1463040"/>
            <a:ext cx="493776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Milyen a szállító </a:t>
            </a:r>
            <a:r>
              <a:rPr b="1" i="0" lang="en-US" sz="1900" u="none" cap="none" strike="noStrike">
                <a:solidFill>
                  <a:srgbClr val="F3F6FC"/>
                </a:solidFill>
              </a:rPr>
              <a:t>saját weboldala</a:t>
            </a: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640080" y="2377440"/>
            <a:ext cx="512064" cy="512064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0"/>
          <p:cNvSpPr/>
          <p:nvPr/>
        </p:nvSpPr>
        <p:spPr>
          <a:xfrm>
            <a:off x="640080" y="235915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1325880" y="2331720"/>
            <a:ext cx="493776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Kihasználja a </a:t>
            </a:r>
            <a:r>
              <a:rPr b="1" i="0" lang="en-US" sz="1900" u="none" cap="none" strike="noStrike">
                <a:solidFill>
                  <a:srgbClr val="F3F6FC"/>
                </a:solidFill>
              </a:rPr>
              <a:t>mai</a:t>
            </a: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 technológiákat?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640080" y="3246120"/>
            <a:ext cx="512064" cy="512064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0"/>
          <p:cNvSpPr/>
          <p:nvPr/>
        </p:nvSpPr>
        <p:spPr>
          <a:xfrm>
            <a:off x="640080" y="32278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1325880" y="3200400"/>
            <a:ext cx="493776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Mutat </a:t>
            </a:r>
            <a:r>
              <a:rPr b="1" i="0" lang="en-US" sz="1900" u="none" cap="none" strike="noStrike">
                <a:solidFill>
                  <a:srgbClr val="F3F6FC"/>
                </a:solidFill>
              </a:rPr>
              <a:t>prototípus</a:t>
            </a: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t építés előtt?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640080" y="4114800"/>
            <a:ext cx="512064" cy="512064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0"/>
          <p:cNvSpPr/>
          <p:nvPr/>
        </p:nvSpPr>
        <p:spPr>
          <a:xfrm>
            <a:off x="640080" y="409651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1325880" y="4069080"/>
            <a:ext cx="493776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Mennyit épít </a:t>
            </a:r>
            <a:r>
              <a:rPr b="1" i="0" lang="en-US" sz="1900" u="none" cap="none" strike="noStrike">
                <a:solidFill>
                  <a:srgbClr val="F3F6FC"/>
                </a:solidFill>
              </a:rPr>
              <a:t>kézzel</a:t>
            </a: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, mennyit </a:t>
            </a:r>
            <a:r>
              <a:rPr b="1" i="0" lang="en-US" sz="1900" u="none" cap="none" strike="noStrike">
                <a:solidFill>
                  <a:srgbClr val="F3F6FC"/>
                </a:solidFill>
              </a:rPr>
              <a:t>géppel</a:t>
            </a: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640080" y="4983480"/>
            <a:ext cx="512064" cy="512064"/>
          </a:xfrm>
          <a:prstGeom prst="ellipse">
            <a:avLst/>
          </a:prstGeom>
          <a:solidFill>
            <a:srgbClr val="3B74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"/>
          <p:cNvSpPr/>
          <p:nvPr/>
        </p:nvSpPr>
        <p:spPr>
          <a:xfrm>
            <a:off x="640080" y="496519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1325880" y="4937760"/>
            <a:ext cx="493776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Az adatok és a rendszer a </a:t>
            </a:r>
            <a:r>
              <a:rPr b="1" i="0" lang="en-US" sz="1900" u="none" cap="none" strike="noStrike">
                <a:solidFill>
                  <a:srgbClr val="F3F6FC"/>
                </a:solidFill>
              </a:rPr>
              <a:t>tiétek</a:t>
            </a:r>
            <a:r>
              <a:rPr b="0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6858000" y="1508760"/>
            <a:ext cx="4663500" cy="3291900"/>
          </a:xfrm>
          <a:prstGeom prst="roundRect">
            <a:avLst>
              <a:gd fmla="val 3889" name="adj"/>
            </a:avLst>
          </a:prstGeom>
          <a:solidFill>
            <a:srgbClr val="162718">
              <a:alpha val="87843"/>
            </a:srgbClr>
          </a:solidFill>
          <a:ln cap="flat" cmpd="sng" w="15875">
            <a:solidFill>
              <a:srgbClr val="4FCB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"/>
          <p:cNvSpPr/>
          <p:nvPr/>
        </p:nvSpPr>
        <p:spPr>
          <a:xfrm>
            <a:off x="7269480" y="1783080"/>
            <a:ext cx="3840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CB75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+1 bónusz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7269480" y="2377440"/>
            <a:ext cx="3840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Kérj ajánlatot három</a:t>
            </a:r>
            <a:r>
              <a:rPr b="1" lang="en-US" sz="1900">
                <a:solidFill>
                  <a:srgbClr val="F3F6FC"/>
                </a:solidFill>
              </a:rPr>
              <a:t> helyről</a:t>
            </a:r>
            <a:r>
              <a:rPr b="1" i="0" lang="en-US" sz="19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/>
          <p:nvPr/>
        </p:nvSpPr>
        <p:spPr>
          <a:xfrm>
            <a:off x="7269480" y="28346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500">
                <a:solidFill>
                  <a:srgbClr val="8A93A8"/>
                </a:solidFill>
              </a:rPr>
              <a:t>három</a:t>
            </a:r>
            <a:r>
              <a:rPr lang="en-US" sz="1500">
                <a:solidFill>
                  <a:srgbClr val="8A93A8"/>
                </a:solidFill>
              </a:rPr>
              <a:t> ajánlatot</a:t>
            </a:r>
            <a:r>
              <a:rPr b="0" i="0" lang="en-US" sz="15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 dobd be a ChatGPT-be: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7269480" y="320040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0A431"/>
                </a:solidFill>
                <a:latin typeface="Arial"/>
                <a:ea typeface="Arial"/>
                <a:cs typeface="Arial"/>
                <a:sym typeface="Arial"/>
              </a:rPr>
              <a:t>Melyik a legjobb és miért?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7269480" y="3977640"/>
            <a:ext cx="3840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CB75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Ingyen tanácsad</a:t>
            </a:r>
            <a:r>
              <a:rPr b="1" lang="en-US" sz="1900">
                <a:solidFill>
                  <a:srgbClr val="4FCB75"/>
                </a:solidFill>
              </a:rPr>
              <a:t>ás</a:t>
            </a:r>
            <a:r>
              <a:rPr b="1" i="0" lang="en-US" sz="190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"/>
          <p:cNvSpPr/>
          <p:nvPr/>
        </p:nvSpPr>
        <p:spPr>
          <a:xfrm>
            <a:off x="850392" y="804672"/>
            <a:ext cx="2459736" cy="24597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ssets_small/image4.png" id="213" name="Google Shape;21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0120" y="914400"/>
            <a:ext cx="2240280" cy="224028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1"/>
          <p:cNvSpPr/>
          <p:nvPr/>
        </p:nvSpPr>
        <p:spPr>
          <a:xfrm>
            <a:off x="457200" y="3337560"/>
            <a:ext cx="32461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A4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itline.hu/kamara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1"/>
          <p:cNvSpPr/>
          <p:nvPr/>
        </p:nvSpPr>
        <p:spPr>
          <a:xfrm>
            <a:off x="365760" y="3749040"/>
            <a:ext cx="3429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Az előadás teljes anyaga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és a demó videó itt nézhető meg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1"/>
          <p:cNvSpPr/>
          <p:nvPr/>
        </p:nvSpPr>
        <p:spPr>
          <a:xfrm>
            <a:off x="8878824" y="804672"/>
            <a:ext cx="2459736" cy="24597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1"/>
          <p:cNvSpPr/>
          <p:nvPr/>
        </p:nvSpPr>
        <p:spPr>
          <a:xfrm>
            <a:off x="8503920" y="3337560"/>
            <a:ext cx="32461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Tatár Gábor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1"/>
          <p:cNvSpPr/>
          <p:nvPr/>
        </p:nvSpPr>
        <p:spPr>
          <a:xfrm>
            <a:off x="8229600" y="3749040"/>
            <a:ext cx="379476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+36 20 391 1669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gabor.tatar@itline.hu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CA4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7CA4FF"/>
                </a:solidFill>
                <a:latin typeface="Arial"/>
                <a:ea typeface="Arial"/>
                <a:cs typeface="Arial"/>
                <a:sym typeface="Arial"/>
              </a:rPr>
              <a:t>ITLine Kft.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8A93A8"/>
                </a:solidFill>
                <a:latin typeface="Arial"/>
                <a:ea typeface="Arial"/>
                <a:cs typeface="Arial"/>
                <a:sym typeface="Arial"/>
              </a:rPr>
              <a:t>Ügyvezető, AI Agentic specialista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3657600" y="1051560"/>
            <a:ext cx="4873752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Nem az nyer,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2500"/>
              <a:buFont typeface="Arial"/>
              <a:buNone/>
            </a:pPr>
            <a:r>
              <a:rPr b="1" i="0" lang="en-US" sz="25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akinek nagy IT-cége van.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4090900" y="2390725"/>
            <a:ext cx="4116900" cy="19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4FCB75"/>
                </a:solidFill>
                <a:latin typeface="Arial"/>
                <a:ea typeface="Arial"/>
                <a:cs typeface="Arial"/>
                <a:sym typeface="Arial"/>
              </a:rPr>
              <a:t>Hanem aki:</a:t>
            </a:r>
            <a:endParaRPr sz="2300">
              <a:solidFill>
                <a:srgbClr val="4FCB7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2300"/>
              <a:buChar char="●"/>
            </a:pPr>
            <a:r>
              <a:rPr b="1" lang="en-US" sz="2300">
                <a:solidFill>
                  <a:srgbClr val="F0A431"/>
                </a:solidFill>
              </a:rPr>
              <a:t>jót kérdez</a:t>
            </a:r>
            <a:endParaRPr b="1" sz="2300">
              <a:solidFill>
                <a:srgbClr val="F0A431"/>
              </a:solidFill>
            </a:endParaRPr>
          </a:p>
          <a:p>
            <a:pPr indent="-3746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2300"/>
              <a:buChar char="●"/>
            </a:pPr>
            <a:r>
              <a:rPr b="1" lang="en-US" sz="2300">
                <a:solidFill>
                  <a:srgbClr val="F0A431"/>
                </a:solidFill>
              </a:rPr>
              <a:t>dokumentál</a:t>
            </a:r>
            <a:endParaRPr b="1" sz="2300">
              <a:solidFill>
                <a:srgbClr val="F0A431"/>
              </a:solidFill>
            </a:endParaRPr>
          </a:p>
          <a:p>
            <a:pPr indent="-3746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2300"/>
              <a:buFont typeface="Arial"/>
              <a:buChar char="●"/>
            </a:pPr>
            <a:r>
              <a:rPr b="1" i="0" lang="en-US" sz="2300" u="none" cap="none" strike="noStrike">
                <a:solidFill>
                  <a:srgbClr val="F0A431"/>
                </a:solidFill>
                <a:latin typeface="Arial"/>
                <a:ea typeface="Arial"/>
                <a:cs typeface="Arial"/>
                <a:sym typeface="Arial"/>
              </a:rPr>
              <a:t>gyorsan tanu</a:t>
            </a:r>
            <a:r>
              <a:rPr b="1" lang="en-US" sz="2300">
                <a:solidFill>
                  <a:srgbClr val="F0A431"/>
                </a:solidFill>
              </a:rPr>
              <a:t>l</a:t>
            </a:r>
            <a:endParaRPr b="1" sz="2300">
              <a:solidFill>
                <a:srgbClr val="F0A431"/>
              </a:solidFill>
            </a:endParaRPr>
          </a:p>
          <a:p>
            <a:pPr indent="-3746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0A431"/>
              </a:buClr>
              <a:buSzPts val="2300"/>
              <a:buChar char="●"/>
            </a:pPr>
            <a:r>
              <a:rPr b="1" lang="en-US" sz="2300">
                <a:solidFill>
                  <a:srgbClr val="F0A431"/>
                </a:solidFill>
              </a:rPr>
              <a:t>jól kommunikál</a:t>
            </a:r>
            <a:endParaRPr b="1" sz="2300">
              <a:solidFill>
                <a:srgbClr val="F0A431"/>
              </a:solidFill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3657600" y="5074920"/>
            <a:ext cx="4873752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3F6FC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3F6FC"/>
                </a:solidFill>
                <a:latin typeface="Arial"/>
                <a:ea typeface="Arial"/>
                <a:cs typeface="Arial"/>
                <a:sym typeface="Arial"/>
              </a:rPr>
              <a:t>Köszönöm!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3657600" y="5989320"/>
            <a:ext cx="48737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A6376"/>
              </a:buClr>
              <a:buSzPts val="1400"/>
              <a:buFont typeface="Arial"/>
              <a:buNone/>
            </a:pPr>
            <a:r>
              <a:rPr lang="en-US">
                <a:solidFill>
                  <a:srgbClr val="5A6376"/>
                </a:solidFill>
              </a:rPr>
              <a:t>folyamatosan</a:t>
            </a:r>
            <a:r>
              <a:rPr lang="en-US">
                <a:solidFill>
                  <a:srgbClr val="5A6376"/>
                </a:solidFill>
              </a:rPr>
              <a:t> frissülő pályázati lehetőségek: </a:t>
            </a:r>
            <a:r>
              <a:rPr b="0" i="0" lang="en-US" sz="1400" u="none" cap="none" strike="noStrike">
                <a:solidFill>
                  <a:srgbClr val="5A6376"/>
                </a:solidFill>
                <a:latin typeface="Arial"/>
                <a:ea typeface="Arial"/>
                <a:cs typeface="Arial"/>
                <a:sym typeface="Arial"/>
              </a:rPr>
              <a:t>dimop.info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88550" y="878588"/>
            <a:ext cx="2311901" cy="231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